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59"/>
    <p:restoredTop sz="76623"/>
  </p:normalViewPr>
  <p:slideViewPr>
    <p:cSldViewPr snapToGrid="0" snapToObjects="1">
      <p:cViewPr varScale="1">
        <p:scale>
          <a:sx n="47" d="100"/>
          <a:sy n="47" d="100"/>
        </p:scale>
        <p:origin x="1880" y="184"/>
      </p:cViewPr>
      <p:guideLst/>
    </p:cSldViewPr>
  </p:slideViewPr>
  <p:notesTextViewPr>
    <p:cViewPr>
      <p:scale>
        <a:sx n="1" d="1"/>
        <a:sy n="1" d="1"/>
      </p:scale>
      <p:origin x="0" y="0"/>
    </p:cViewPr>
  </p:notesTextViewPr>
  <p:notesViewPr>
    <p:cSldViewPr snapToGrid="0" snapToObjects="1">
      <p:cViewPr varScale="1">
        <p:scale>
          <a:sx n="48" d="100"/>
          <a:sy n="48" d="100"/>
        </p:scale>
        <p:origin x="3208" y="20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CC7AA-8D69-3B49-960F-3B55F26D323C}" type="datetimeFigureOut">
              <a:rPr lang="en-US" smtClean="0"/>
              <a:t>3/4/16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FF519-C975-4342-B805-CEBCB29B791C}" type="slidenum">
              <a:rPr lang="en-US" smtClean="0"/>
              <a:t>‹#›</a:t>
            </a:fld>
            <a:endParaRPr lang="en-US"/>
          </a:p>
        </p:txBody>
      </p:sp>
    </p:spTree>
    <p:extLst>
      <p:ext uri="{BB962C8B-B14F-4D97-AF65-F5344CB8AC3E}">
        <p14:creationId xmlns:p14="http://schemas.microsoft.com/office/powerpoint/2010/main" val="497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3FF519-C975-4342-B805-CEBCB29B791C}" type="slidenum">
              <a:rPr lang="en-US" smtClean="0"/>
              <a:t>1</a:t>
            </a:fld>
            <a:endParaRPr lang="en-US"/>
          </a:p>
        </p:txBody>
      </p:sp>
    </p:spTree>
    <p:extLst>
      <p:ext uri="{BB962C8B-B14F-4D97-AF65-F5344CB8AC3E}">
        <p14:creationId xmlns:p14="http://schemas.microsoft.com/office/powerpoint/2010/main" val="151014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SUCCESS PRINICPLE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courageous woman follows the Giraffe Principle—you have to stick your neck out if you want to reach your goal!  We can do this—by God’s grace and with His Spirit.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3FF519-C975-4342-B805-CEBCB29B791C}" type="slidenum">
              <a:rPr lang="en-US" smtClean="0"/>
              <a:t>10</a:t>
            </a:fld>
            <a:endParaRPr lang="en-US"/>
          </a:p>
        </p:txBody>
      </p:sp>
    </p:spTree>
    <p:extLst>
      <p:ext uri="{BB962C8B-B14F-4D97-AF65-F5344CB8AC3E}">
        <p14:creationId xmlns:p14="http://schemas.microsoft.com/office/powerpoint/2010/main" val="137537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PRAYER FOR TODAY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God, Thank You for Your promises that tell us You will be with me. Thank You for the encouraging words I read in the book of Joshua. Help me to write them in my heart and mind, and help me to recall them whenever I am afraid or nervous to move forward. Give me a strong and courageous heart to step out in faith, trusting and knowing that you will always be there. Help me to speak up for the hurting; and to touch with love all those who seek direction and help. God, grant me a full measure of Your Holy Spirit today and every 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3FF519-C975-4342-B805-CEBCB29B791C}" type="slidenum">
              <a:rPr lang="en-US" smtClean="0"/>
              <a:t>11</a:t>
            </a:fld>
            <a:endParaRPr lang="en-US"/>
          </a:p>
        </p:txBody>
      </p:sp>
    </p:spTree>
    <p:extLst>
      <p:ext uri="{BB962C8B-B14F-4D97-AF65-F5344CB8AC3E}">
        <p14:creationId xmlns:p14="http://schemas.microsoft.com/office/powerpoint/2010/main" val="119240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COURAGEOUS WOMAN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3FF519-C975-4342-B805-CEBCB29B791C}" type="slidenum">
              <a:rPr lang="en-US" smtClean="0"/>
              <a:t>2</a:t>
            </a:fld>
            <a:endParaRPr lang="en-US"/>
          </a:p>
        </p:txBody>
      </p:sp>
    </p:spTree>
    <p:extLst>
      <p:ext uri="{BB962C8B-B14F-4D97-AF65-F5344CB8AC3E}">
        <p14:creationId xmlns:p14="http://schemas.microsoft.com/office/powerpoint/2010/main" val="199347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91671"/>
            <a:ext cx="3236259" cy="2427194"/>
          </a:xfrm>
        </p:spPr>
      </p:sp>
      <p:sp>
        <p:nvSpPr>
          <p:cNvPr id="3" name="Notes Placeholder 2"/>
          <p:cNvSpPr>
            <a:spLocks noGrp="1"/>
          </p:cNvSpPr>
          <p:nvPr>
            <p:ph type="body" idx="1"/>
          </p:nvPr>
        </p:nvSpPr>
        <p:spPr>
          <a:xfrm>
            <a:off x="685800" y="3163424"/>
            <a:ext cx="5486400" cy="3600450"/>
          </a:xfrm>
        </p:spPr>
        <p:txBody>
          <a:bodyPr/>
          <a:lstStyle/>
          <a:p>
            <a:r>
              <a:rPr lang="en-US" sz="1200" kern="1200" dirty="0" smtClean="0">
                <a:solidFill>
                  <a:schemeClr val="tx1"/>
                </a:solidFill>
                <a:effectLst/>
                <a:latin typeface="+mn-lt"/>
                <a:ea typeface="+mn-ea"/>
                <a:cs typeface="+mn-cs"/>
              </a:rPr>
              <a:t>“I will be with you; I will never leave you nor forsake you…</a:t>
            </a:r>
          </a:p>
          <a:p>
            <a:r>
              <a:rPr lang="en-US" sz="1200" kern="1200" dirty="0" smtClean="0">
                <a:solidFill>
                  <a:schemeClr val="tx1"/>
                </a:solidFill>
                <a:effectLst/>
                <a:latin typeface="+mn-lt"/>
                <a:ea typeface="+mn-ea"/>
                <a:cs typeface="+mn-cs"/>
              </a:rPr>
              <a:t>Be strong and courageous.</a:t>
            </a:r>
          </a:p>
          <a:p>
            <a:r>
              <a:rPr lang="en-US" sz="1200" kern="1200" dirty="0" smtClean="0">
                <a:solidFill>
                  <a:schemeClr val="tx1"/>
                </a:solidFill>
                <a:effectLst/>
                <a:latin typeface="+mn-lt"/>
                <a:ea typeface="+mn-ea"/>
                <a:cs typeface="+mn-cs"/>
              </a:rPr>
              <a:t>Do not be afraid; do not be discouraged, </a:t>
            </a:r>
          </a:p>
          <a:p>
            <a:r>
              <a:rPr lang="en-US" sz="1200" kern="1200" dirty="0" smtClean="0">
                <a:solidFill>
                  <a:schemeClr val="tx1"/>
                </a:solidFill>
                <a:effectLst/>
                <a:latin typeface="+mn-lt"/>
                <a:ea typeface="+mn-ea"/>
                <a:cs typeface="+mn-cs"/>
              </a:rPr>
              <a:t>for the Lord your God will be with you wherever you go.”</a:t>
            </a:r>
          </a:p>
          <a:p>
            <a:r>
              <a:rPr lang="en-US" sz="1200" kern="1200" dirty="0" smtClean="0">
                <a:solidFill>
                  <a:schemeClr val="tx1"/>
                </a:solidFill>
                <a:effectLst/>
                <a:latin typeface="+mn-lt"/>
                <a:ea typeface="+mn-ea"/>
                <a:cs typeface="+mn-cs"/>
              </a:rPr>
              <a:t>Joshua 1:5, 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most famous and significant story in the Bible about courage is found in Joshua 1. Here are words spoken by God to Joshua when he began his leadership role after Moses died. It is a wonderful story of encouragement for everyone. Promises taken from Joshua 1:5,6,7,9 say,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will be with you; I will never leave you nor forsake you. Be strong and courageous.... Be strong and very courageous…. Be strong and courageous. Do not be afraid; do not be discouraged, for the Lord your God will be with you wherever you go.”</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words have given many people encouragement as they faced difficult situations. They have encouraged women to speak up when they have been afraid to do so. They have encouraged mothers to stand firm with their children when dangers have come. They have encouraged women to preach when they have been hesitant to do so. They have encouraged young people to take a stand for the right when tempted to do wrong. They have encouraged missionaries to go to dangerous places. They have encouraged disabled people to move ahead and accomplish great things. Today we will take these words to heart and memorize them, never to forget them.</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Sometimes we are afraid to venture out, to try something new, to take a risk. Often it is because we have experienced deep disappointments or failures in the past. What holds us back from achieving a lifetime dream? What keeps us from boldly stepping out to claim success? Why don’t we have the courage to be all that we can be?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3FF519-C975-4342-B805-CEBCB29B791C}" type="slidenum">
              <a:rPr lang="en-US" smtClean="0"/>
              <a:t>3</a:t>
            </a:fld>
            <a:endParaRPr lang="en-US"/>
          </a:p>
        </p:txBody>
      </p:sp>
    </p:spTree>
    <p:extLst>
      <p:ext uri="{BB962C8B-B14F-4D97-AF65-F5344CB8AC3E}">
        <p14:creationId xmlns:p14="http://schemas.microsoft.com/office/powerpoint/2010/main" val="137029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FEAR HOLDS US BACK</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may be afraid of pain, embarrassment, the unknown. We may be afraid of what people might say or worried about losing a relationship. We may be scared of making a mistake, of failing. It takes courage to rise above these fears, to walk boldly on in spite of the fear in our hearts. One writer defines courage as “fear that has said its prayers.” Another suggests that courage is simply “fear holding on a minute longer.” Courage is an act of the will—a choice on our part to go on, to take a risk regardless of our fear.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3FF519-C975-4342-B805-CEBCB29B791C}" type="slidenum">
              <a:rPr lang="en-US" smtClean="0"/>
              <a:t>4</a:t>
            </a:fld>
            <a:endParaRPr lang="en-US"/>
          </a:p>
        </p:txBody>
      </p:sp>
    </p:spTree>
    <p:extLst>
      <p:ext uri="{BB962C8B-B14F-4D97-AF65-F5344CB8AC3E}">
        <p14:creationId xmlns:p14="http://schemas.microsoft.com/office/powerpoint/2010/main" val="150588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SUCCESSFUL WOMEN ARE RISK TAKERS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Every successful woman has been willing to risk failure that she might gain success. A list of courageous women might include Mary </a:t>
            </a:r>
            <a:r>
              <a:rPr lang="en-US" sz="1200" kern="1200" dirty="0" err="1" smtClean="0">
                <a:solidFill>
                  <a:schemeClr val="tx1"/>
                </a:solidFill>
                <a:effectLst/>
                <a:latin typeface="+mn-lt"/>
                <a:ea typeface="+mn-ea"/>
                <a:cs typeface="+mn-cs"/>
              </a:rPr>
              <a:t>Slessor</a:t>
            </a:r>
            <a:r>
              <a:rPr lang="en-US" sz="1200" kern="1200" dirty="0" smtClean="0">
                <a:solidFill>
                  <a:schemeClr val="tx1"/>
                </a:solidFill>
                <a:effectLst/>
                <a:latin typeface="+mn-lt"/>
                <a:ea typeface="+mn-ea"/>
                <a:cs typeface="+mn-cs"/>
              </a:rPr>
              <a:t>, a brave missionary to Africa; Elizabeth Fry of England who helped women prisoners; Florence Nightingale, the first nurse; Catherine Booth who helped found the Salvation Army; Amelia Earhart, famous woman pilot; Ellen White, pioneer and God’s messenger for the Adventist church; Joni </a:t>
            </a:r>
            <a:r>
              <a:rPr lang="en-US" sz="1200" kern="1200" dirty="0" err="1" smtClean="0">
                <a:solidFill>
                  <a:schemeClr val="tx1"/>
                </a:solidFill>
                <a:effectLst/>
                <a:latin typeface="+mn-lt"/>
                <a:ea typeface="+mn-ea"/>
                <a:cs typeface="+mn-cs"/>
              </a:rPr>
              <a:t>Eareckson</a:t>
            </a:r>
            <a:r>
              <a:rPr lang="en-US" sz="1200" kern="1200" dirty="0" smtClean="0">
                <a:solidFill>
                  <a:schemeClr val="tx1"/>
                </a:solidFill>
                <a:effectLst/>
                <a:latin typeface="+mn-lt"/>
                <a:ea typeface="+mn-ea"/>
                <a:cs typeface="+mn-cs"/>
              </a:rPr>
              <a:t> Tada, paraplegic preacher and writer. These are women who could have chosen to travel life’s flat, broad highway where they would be comfortable and safe. Instead they chose to hike a new trail. The path they travelled was uncomfortable at times, risky, and unpredictable. Their way was uncertain and uncharted, but the scenery was exciting! These are women who were unafraid to use their talents and who risked succeeding, despite their handicaps.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3FF519-C975-4342-B805-CEBCB29B791C}" type="slidenum">
              <a:rPr lang="en-US" smtClean="0"/>
              <a:t>5</a:t>
            </a:fld>
            <a:endParaRPr lang="en-US"/>
          </a:p>
        </p:txBody>
      </p:sp>
    </p:spTree>
    <p:extLst>
      <p:ext uri="{BB962C8B-B14F-4D97-AF65-F5344CB8AC3E}">
        <p14:creationId xmlns:p14="http://schemas.microsoft.com/office/powerpoint/2010/main" val="13334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DEFINITION OF COURAGE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Courage is demonstrated in many ways. It can be seen in the face of one who is struggling with cancer; in the eyes of another who struggles to carry on after the death of her companion for 40 years; in the forgiveness of one whose husband has been unfaithful; in the devotion of a woman pastor as she obeys God’s call in spite of prejudice; in a woman who tries single-handedly to raise three children and keep food on the table.</a:t>
            </a:r>
          </a:p>
          <a:p>
            <a:r>
              <a:rPr lang="en-US" sz="1200" kern="1200" dirty="0" smtClean="0">
                <a:solidFill>
                  <a:schemeClr val="tx1"/>
                </a:solidFill>
                <a:effectLst/>
                <a:latin typeface="+mn-lt"/>
                <a:ea typeface="+mn-ea"/>
                <a:cs typeface="+mn-cs"/>
              </a:rPr>
              <a:t> </a:t>
            </a:r>
          </a:p>
          <a:p>
            <a:pPr marL="171450" lvl="0" indent="-171450">
              <a:buFont typeface="Arial" charset="0"/>
              <a:buChar char="•"/>
            </a:pPr>
            <a:r>
              <a:rPr lang="en-US" sz="1200" kern="1200" dirty="0" smtClean="0">
                <a:solidFill>
                  <a:schemeClr val="tx1"/>
                </a:solidFill>
                <a:effectLst/>
                <a:latin typeface="+mn-lt"/>
                <a:ea typeface="+mn-ea"/>
                <a:cs typeface="+mn-cs"/>
              </a:rPr>
              <a:t>Courage is asking for ginger ale when everyone else is drinking beer.</a:t>
            </a:r>
          </a:p>
          <a:p>
            <a:pPr marL="171450" lvl="0" indent="-171450">
              <a:buFont typeface="Arial" charset="0"/>
              <a:buChar char="•"/>
            </a:pPr>
            <a:r>
              <a:rPr lang="en-US" sz="1200" kern="1200" dirty="0" smtClean="0">
                <a:solidFill>
                  <a:schemeClr val="tx1"/>
                </a:solidFill>
                <a:effectLst/>
                <a:latin typeface="+mn-lt"/>
                <a:ea typeface="+mn-ea"/>
                <a:cs typeface="+mn-cs"/>
              </a:rPr>
              <a:t>Courage is choosing to give 110% to a make a marriage work.</a:t>
            </a:r>
          </a:p>
          <a:p>
            <a:pPr marL="171450" lvl="0" indent="-171450">
              <a:buFont typeface="Arial" charset="0"/>
              <a:buChar char="•"/>
            </a:pPr>
            <a:r>
              <a:rPr lang="en-US" sz="1200" kern="1200" dirty="0" smtClean="0">
                <a:solidFill>
                  <a:schemeClr val="tx1"/>
                </a:solidFill>
                <a:effectLst/>
                <a:latin typeface="+mn-lt"/>
                <a:ea typeface="+mn-ea"/>
                <a:cs typeface="+mn-cs"/>
              </a:rPr>
              <a:t>Courage is seeking counsel to overcome the abuse suffered in childhood.</a:t>
            </a:r>
          </a:p>
          <a:p>
            <a:pPr marL="171450" lvl="0" indent="-171450">
              <a:buFont typeface="Arial" charset="0"/>
              <a:buChar char="•"/>
            </a:pPr>
            <a:r>
              <a:rPr lang="en-US" sz="1200" kern="1200" dirty="0" smtClean="0">
                <a:solidFill>
                  <a:schemeClr val="tx1"/>
                </a:solidFill>
                <a:effectLst/>
                <a:latin typeface="+mn-lt"/>
                <a:ea typeface="+mn-ea"/>
                <a:cs typeface="+mn-cs"/>
              </a:rPr>
              <a:t>Courage is daring to reach out to neighbors with God’s love.</a:t>
            </a:r>
          </a:p>
          <a:p>
            <a:pPr marL="171450" lvl="0" indent="-171450">
              <a:buFont typeface="Arial" charset="0"/>
              <a:buChar char="•"/>
            </a:pPr>
            <a:r>
              <a:rPr lang="en-US" sz="1200" kern="1200" dirty="0" smtClean="0">
                <a:solidFill>
                  <a:schemeClr val="tx1"/>
                </a:solidFill>
                <a:effectLst/>
                <a:latin typeface="+mn-lt"/>
                <a:ea typeface="+mn-ea"/>
                <a:cs typeface="+mn-cs"/>
              </a:rPr>
              <a:t>Courage is sometimes walking out of a destructive relationship.</a:t>
            </a:r>
          </a:p>
          <a:p>
            <a:pPr marL="171450" lvl="0" indent="-171450">
              <a:buFont typeface="Arial" charset="0"/>
              <a:buChar char="•"/>
            </a:pPr>
            <a:r>
              <a:rPr lang="en-US" sz="1200" kern="1200" dirty="0" smtClean="0">
                <a:solidFill>
                  <a:schemeClr val="tx1"/>
                </a:solidFill>
                <a:effectLst/>
                <a:latin typeface="+mn-lt"/>
                <a:ea typeface="+mn-ea"/>
                <a:cs typeface="+mn-cs"/>
              </a:rPr>
              <a:t>Courage is saying NO to the good in order to say YES to the best.</a:t>
            </a:r>
          </a:p>
          <a:p>
            <a:pPr marL="171450" lvl="0" indent="-171450">
              <a:buFont typeface="Arial" charset="0"/>
              <a:buChar char="•"/>
            </a:pPr>
            <a:r>
              <a:rPr lang="en-US" sz="1200" kern="1200" dirty="0" smtClean="0">
                <a:solidFill>
                  <a:schemeClr val="tx1"/>
                </a:solidFill>
                <a:effectLst/>
                <a:latin typeface="+mn-lt"/>
                <a:ea typeface="+mn-ea"/>
                <a:cs typeface="+mn-cs"/>
              </a:rPr>
              <a:t>Courage is refusing to listen to gossip about a friend.</a:t>
            </a:r>
          </a:p>
          <a:p>
            <a:pPr marL="171450" lvl="0" indent="-171450">
              <a:buFont typeface="Arial" charset="0"/>
              <a:buChar char="•"/>
            </a:pPr>
            <a:r>
              <a:rPr lang="en-US" sz="1200" kern="1200" dirty="0" smtClean="0">
                <a:solidFill>
                  <a:schemeClr val="tx1"/>
                </a:solidFill>
                <a:effectLst/>
                <a:latin typeface="+mn-lt"/>
                <a:ea typeface="+mn-ea"/>
                <a:cs typeface="+mn-cs"/>
              </a:rPr>
              <a:t>Courage is confronting a friend who has wronged you.</a:t>
            </a:r>
          </a:p>
          <a:p>
            <a:pPr marL="171450" lvl="0" indent="-171450">
              <a:buFont typeface="Arial" charset="0"/>
              <a:buChar char="•"/>
            </a:pPr>
            <a:r>
              <a:rPr lang="en-US" sz="1200" kern="1200" dirty="0" smtClean="0">
                <a:solidFill>
                  <a:schemeClr val="tx1"/>
                </a:solidFill>
                <a:effectLst/>
                <a:latin typeface="+mn-lt"/>
                <a:ea typeface="+mn-ea"/>
                <a:cs typeface="+mn-cs"/>
              </a:rPr>
              <a:t>Courage is showing kindness to an enemy or daring to be honest with a friend.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3FF519-C975-4342-B805-CEBCB29B791C}" type="slidenum">
              <a:rPr lang="en-US" smtClean="0"/>
              <a:t>6</a:t>
            </a:fld>
            <a:endParaRPr lang="en-US"/>
          </a:p>
        </p:txBody>
      </p:sp>
    </p:spTree>
    <p:extLst>
      <p:ext uri="{BB962C8B-B14F-4D97-AF65-F5344CB8AC3E}">
        <p14:creationId xmlns:p14="http://schemas.microsoft.com/office/powerpoint/2010/main" val="200103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TO HAVE COURAGE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Talk courage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Research tells us that the words we speak have an impact on the functions of our bodies. It is obvious that we need to control the language we use on ourselves. Our words affect our thoughts and even our bodies. At the time of the “Great Disappointment” when the </a:t>
            </a:r>
            <a:r>
              <a:rPr lang="en-US" sz="1200" kern="1200" dirty="0" err="1" smtClean="0">
                <a:solidFill>
                  <a:schemeClr val="tx1"/>
                </a:solidFill>
                <a:effectLst/>
                <a:latin typeface="+mn-lt"/>
                <a:ea typeface="+mn-ea"/>
                <a:cs typeface="+mn-cs"/>
              </a:rPr>
              <a:t>Millerites</a:t>
            </a:r>
            <a:r>
              <a:rPr lang="en-US" sz="1200" kern="1200" dirty="0" smtClean="0">
                <a:solidFill>
                  <a:schemeClr val="tx1"/>
                </a:solidFill>
                <a:effectLst/>
                <a:latin typeface="+mn-lt"/>
                <a:ea typeface="+mn-ea"/>
                <a:cs typeface="+mn-cs"/>
              </a:rPr>
              <a:t> were expecting Christ’s return, the people were discouraged when Jesus did not come as they expected. But one brother kept saying, “Courage in the Lord,” until every face was aglow and the people praised God.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Praise God. </a:t>
            </a:r>
            <a:r>
              <a:rPr lang="en-US" sz="1200" kern="1200" dirty="0" smtClean="0">
                <a:solidFill>
                  <a:schemeClr val="tx1"/>
                </a:solidFill>
                <a:effectLst/>
                <a:latin typeface="+mn-lt"/>
                <a:ea typeface="+mn-ea"/>
                <a:cs typeface="+mn-cs"/>
              </a:rPr>
              <a:t>One writer tells us that if more praising of God were done, hope, courage, and faith would increase. This has been proven over and over again</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3.</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Have faith in God’s promises.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Stories in the Bible remind us to trust God’s promises. Ellen White tells us to have faith in God because He knows our need and is full of compassion.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Accept the gift of the Holy Spirit. </a:t>
            </a:r>
            <a:r>
              <a:rPr lang="en-US" sz="1200" kern="1200" dirty="0" smtClean="0">
                <a:solidFill>
                  <a:schemeClr val="tx1"/>
                </a:solidFill>
                <a:effectLst/>
                <a:latin typeface="+mn-lt"/>
                <a:ea typeface="+mn-ea"/>
                <a:cs typeface="+mn-cs"/>
              </a:rPr>
              <a:t>The Holy Spirit is given to us who are fainthearted, to strengthen us and impart courage.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Say this to yourself and others: “I believe that God is just as willing to gift me with courage as He has done so for others. By His grace and power, I can become a courageous woman.”</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3FF519-C975-4342-B805-CEBCB29B791C}" type="slidenum">
              <a:rPr lang="en-US" smtClean="0"/>
              <a:t>7</a:t>
            </a:fld>
            <a:endParaRPr lang="en-US"/>
          </a:p>
        </p:txBody>
      </p:sp>
    </p:spTree>
    <p:extLst>
      <p:ext uri="{BB962C8B-B14F-4D97-AF65-F5344CB8AC3E}">
        <p14:creationId xmlns:p14="http://schemas.microsoft.com/office/powerpoint/2010/main" val="1044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RATE YOURSELF</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Check the areas of your life in which you feel a need for courage at the present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Marriage		Health			Career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Children		Relationships		Addictions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Finances		Church Work	Witnessing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Parents		Talents		Temptation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Trials		Recreation		Habits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Conflict		Grieving		Principles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Future		Dreams		Education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3FF519-C975-4342-B805-CEBCB29B791C}" type="slidenum">
              <a:rPr lang="en-US" smtClean="0"/>
              <a:t>8</a:t>
            </a:fld>
            <a:endParaRPr lang="en-US"/>
          </a:p>
        </p:txBody>
      </p:sp>
    </p:spTree>
    <p:extLst>
      <p:ext uri="{BB962C8B-B14F-4D97-AF65-F5344CB8AC3E}">
        <p14:creationId xmlns:p14="http://schemas.microsoft.com/office/powerpoint/2010/main" val="2358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PERSONAL GROWTH </a:t>
            </a:r>
            <a:r>
              <a:rPr lang="en-US" sz="1200" b="1" kern="1200" dirty="0" smtClean="0">
                <a:solidFill>
                  <a:schemeClr val="tx1"/>
                </a:solidFill>
                <a:effectLst/>
                <a:latin typeface="+mn-lt"/>
                <a:ea typeface="+mn-ea"/>
                <a:cs typeface="+mn-cs"/>
              </a:rPr>
              <a:t>EXERCISES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All </a:t>
            </a:r>
            <a:r>
              <a:rPr lang="en-US" sz="1200" kern="1200" dirty="0" smtClean="0">
                <a:solidFill>
                  <a:schemeClr val="tx1"/>
                </a:solidFill>
                <a:effectLst/>
                <a:latin typeface="+mn-lt"/>
                <a:ea typeface="+mn-ea"/>
                <a:cs typeface="+mn-cs"/>
              </a:rPr>
              <a:t>of us face small risks every day, things that we are afraid to do. Which of the following are risks for you? </a:t>
            </a:r>
            <a:endParaRPr lang="en-US" sz="1200" kern="1200" dirty="0" smtClean="0">
              <a:solidFill>
                <a:schemeClr val="tx1"/>
              </a:solidFill>
              <a:effectLst/>
              <a:latin typeface="+mn-lt"/>
              <a:ea typeface="+mn-ea"/>
              <a:cs typeface="+mn-cs"/>
            </a:endParaRPr>
          </a:p>
          <a:p>
            <a:pPr marL="0" indent="0">
              <a:buNone/>
            </a:pPr>
            <a:endParaRPr lang="en-US" sz="1200" kern="1200" dirty="0" smtClean="0">
              <a:solidFill>
                <a:schemeClr val="tx1"/>
              </a:solidFill>
              <a:effectLst/>
              <a:latin typeface="+mn-lt"/>
              <a:ea typeface="+mn-ea"/>
              <a:cs typeface="+mn-cs"/>
            </a:endParaRPr>
          </a:p>
          <a:p>
            <a:pPr marL="171450" indent="-171450">
              <a:buFont typeface="Arial" charset="0"/>
              <a:buChar char="•"/>
            </a:pPr>
            <a:r>
              <a:rPr lang="en-US" sz="1200" kern="1200" dirty="0" smtClean="0">
                <a:solidFill>
                  <a:schemeClr val="tx1"/>
                </a:solidFill>
                <a:effectLst/>
                <a:latin typeface="+mn-lt"/>
                <a:ea typeface="+mn-ea"/>
                <a:cs typeface="+mn-cs"/>
              </a:rPr>
              <a:t>Speaking in public. </a:t>
            </a:r>
          </a:p>
          <a:p>
            <a:pPr marL="171450" indent="-171450">
              <a:buFont typeface="Arial" charset="0"/>
              <a:buChar char="•"/>
            </a:pPr>
            <a:r>
              <a:rPr lang="en-US" sz="1200" kern="1200" dirty="0" smtClean="0">
                <a:solidFill>
                  <a:schemeClr val="tx1"/>
                </a:solidFill>
                <a:effectLst/>
                <a:latin typeface="+mn-lt"/>
                <a:ea typeface="+mn-ea"/>
                <a:cs typeface="+mn-cs"/>
              </a:rPr>
              <a:t>Meeting a stranger. </a:t>
            </a:r>
          </a:p>
          <a:p>
            <a:pPr marL="171450" indent="-171450">
              <a:buFont typeface="Arial" charset="0"/>
              <a:buChar char="•"/>
            </a:pPr>
            <a:r>
              <a:rPr lang="en-US" sz="1200" kern="1200" dirty="0" smtClean="0">
                <a:solidFill>
                  <a:schemeClr val="tx1"/>
                </a:solidFill>
                <a:effectLst/>
                <a:latin typeface="+mn-lt"/>
                <a:ea typeface="+mn-ea"/>
                <a:cs typeface="+mn-cs"/>
              </a:rPr>
              <a:t>Asking for something.</a:t>
            </a:r>
          </a:p>
          <a:p>
            <a:pPr marL="171450" indent="-171450">
              <a:buFont typeface="Arial" charset="0"/>
              <a:buChar char="•"/>
            </a:pPr>
            <a:r>
              <a:rPr lang="en-US" sz="1200" kern="1200" dirty="0" smtClean="0">
                <a:solidFill>
                  <a:schemeClr val="tx1"/>
                </a:solidFill>
                <a:effectLst/>
                <a:latin typeface="+mn-lt"/>
                <a:ea typeface="+mn-ea"/>
                <a:cs typeface="+mn-cs"/>
              </a:rPr>
              <a:t>Offering advice.</a:t>
            </a:r>
          </a:p>
          <a:p>
            <a:pPr marL="171450" indent="-171450">
              <a:buFont typeface="Arial" charset="0"/>
              <a:buChar char="•"/>
            </a:pPr>
            <a:r>
              <a:rPr lang="en-US" sz="1200" kern="1200" dirty="0" smtClean="0">
                <a:solidFill>
                  <a:schemeClr val="tx1"/>
                </a:solidFill>
                <a:effectLst/>
                <a:latin typeface="+mn-lt"/>
                <a:ea typeface="+mn-ea"/>
                <a:cs typeface="+mn-cs"/>
              </a:rPr>
              <a:t>Making a phone call.</a:t>
            </a:r>
          </a:p>
          <a:p>
            <a:pPr marL="171450" indent="-171450">
              <a:buFont typeface="Arial" charset="0"/>
              <a:buChar char="•"/>
            </a:pPr>
            <a:r>
              <a:rPr lang="en-US" sz="1200" kern="1200" dirty="0" smtClean="0">
                <a:solidFill>
                  <a:schemeClr val="tx1"/>
                </a:solidFill>
                <a:effectLst/>
                <a:latin typeface="+mn-lt"/>
                <a:ea typeface="+mn-ea"/>
                <a:cs typeface="+mn-cs"/>
              </a:rPr>
              <a:t>Praying in public.</a:t>
            </a:r>
          </a:p>
          <a:p>
            <a:pPr marL="171450" indent="-171450">
              <a:buFont typeface="Arial" charset="0"/>
              <a:buChar char="•"/>
            </a:pPr>
            <a:r>
              <a:rPr lang="en-US" sz="1200" kern="1200" dirty="0" smtClean="0">
                <a:solidFill>
                  <a:schemeClr val="tx1"/>
                </a:solidFill>
                <a:effectLst/>
                <a:latin typeface="+mn-lt"/>
                <a:ea typeface="+mn-ea"/>
                <a:cs typeface="+mn-cs"/>
              </a:rPr>
              <a:t>Arguing a grade.</a:t>
            </a:r>
          </a:p>
          <a:p>
            <a:pPr marL="171450" indent="-171450">
              <a:buFont typeface="Arial" charset="0"/>
              <a:buChar char="•"/>
            </a:pPr>
            <a:r>
              <a:rPr lang="en-US" sz="1200" kern="1200" dirty="0" smtClean="0">
                <a:solidFill>
                  <a:schemeClr val="tx1"/>
                </a:solidFill>
                <a:effectLst/>
                <a:latin typeface="+mn-lt"/>
                <a:ea typeface="+mn-ea"/>
                <a:cs typeface="+mn-cs"/>
              </a:rPr>
              <a:t>Interviewing for a job.</a:t>
            </a:r>
          </a:p>
          <a:p>
            <a:pPr marL="171450" indent="-171450">
              <a:buFont typeface="Arial" charset="0"/>
              <a:buChar char="•"/>
            </a:pPr>
            <a:r>
              <a:rPr lang="en-US" sz="1200" kern="1200" dirty="0" smtClean="0">
                <a:solidFill>
                  <a:schemeClr val="tx1"/>
                </a:solidFill>
                <a:effectLst/>
                <a:latin typeface="+mn-lt"/>
                <a:ea typeface="+mn-ea"/>
                <a:cs typeface="+mn-cs"/>
              </a:rPr>
              <a:t>Learning a new skill.</a:t>
            </a:r>
          </a:p>
          <a:p>
            <a:pPr marL="171450" indent="-171450">
              <a:buFont typeface="Arial" charset="0"/>
              <a:buChar char="•"/>
            </a:pPr>
            <a:r>
              <a:rPr lang="en-US" sz="1200" kern="1200" dirty="0" smtClean="0">
                <a:solidFill>
                  <a:schemeClr val="tx1"/>
                </a:solidFill>
                <a:effectLst/>
                <a:latin typeface="+mn-lt"/>
                <a:ea typeface="+mn-ea"/>
                <a:cs typeface="+mn-cs"/>
              </a:rPr>
              <a:t>Sending off a manuscript.</a:t>
            </a:r>
          </a:p>
          <a:p>
            <a:pPr marL="171450" indent="-171450">
              <a:buFont typeface="Arial" charset="0"/>
              <a:buChar char="•"/>
            </a:pPr>
            <a:r>
              <a:rPr lang="en-US" sz="1200" kern="1200" dirty="0" smtClean="0">
                <a:solidFill>
                  <a:schemeClr val="tx1"/>
                </a:solidFill>
                <a:effectLst/>
                <a:latin typeface="+mn-lt"/>
                <a:ea typeface="+mn-ea"/>
                <a:cs typeface="+mn-cs"/>
              </a:rPr>
              <a:t>Standing up for a friend who is being gossiped about.</a:t>
            </a:r>
          </a:p>
          <a:p>
            <a:pPr marL="171450" indent="-171450">
              <a:buFont typeface="Arial" charset="0"/>
              <a:buChar char="•"/>
            </a:pPr>
            <a:r>
              <a:rPr lang="en-US" sz="1200" kern="1200" dirty="0" smtClean="0">
                <a:solidFill>
                  <a:schemeClr val="tx1"/>
                </a:solidFill>
                <a:effectLst/>
                <a:latin typeface="+mn-lt"/>
                <a:ea typeface="+mn-ea"/>
                <a:cs typeface="+mn-cs"/>
              </a:rPr>
              <a:t>Telling someone to go to the end of the line.</a:t>
            </a:r>
          </a:p>
          <a:p>
            <a:pPr marL="0" indent="0">
              <a:buFont typeface="Arial"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Decide to take at least one small risk every day for a week. Ask God to help you do what is difficult for you. Claim the following promises to give you courage: Philippians 4:19; Isaiah 41:0; Joshua 1:9; Psalm 27:1.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Read “Call to Travel” in </a:t>
            </a:r>
            <a:r>
              <a:rPr lang="en-US" sz="1200" i="1" kern="1200" dirty="0" smtClean="0">
                <a:solidFill>
                  <a:schemeClr val="tx1"/>
                </a:solidFill>
                <a:effectLst/>
                <a:latin typeface="+mn-lt"/>
                <a:ea typeface="+mn-ea"/>
                <a:cs typeface="+mn-cs"/>
              </a:rPr>
              <a:t>Life Sketches </a:t>
            </a:r>
            <a:r>
              <a:rPr lang="en-US" sz="1200" kern="1200" dirty="0" smtClean="0">
                <a:solidFill>
                  <a:schemeClr val="tx1"/>
                </a:solidFill>
                <a:effectLst/>
                <a:latin typeface="+mn-lt"/>
                <a:ea typeface="+mn-ea"/>
                <a:cs typeface="+mn-cs"/>
              </a:rPr>
              <a:t>by Ellen G. White. Note how afraid she was to risk telling her experience as the Lord instructed her.</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3FF519-C975-4342-B805-CEBCB29B791C}" type="slidenum">
              <a:rPr lang="en-US" smtClean="0"/>
              <a:t>9</a:t>
            </a:fld>
            <a:endParaRPr lang="en-US"/>
          </a:p>
        </p:txBody>
      </p:sp>
    </p:spTree>
    <p:extLst>
      <p:ext uri="{BB962C8B-B14F-4D97-AF65-F5344CB8AC3E}">
        <p14:creationId xmlns:p14="http://schemas.microsoft.com/office/powerpoint/2010/main" val="111421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84ECA9-3970-5E41-97D2-301863ED49C7}"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C4737-1A34-9243-BC24-BCF87A34CDD1}" type="slidenum">
              <a:rPr lang="en-US" smtClean="0"/>
              <a:t>‹#›</a:t>
            </a:fld>
            <a:endParaRPr lang="en-US"/>
          </a:p>
        </p:txBody>
      </p:sp>
    </p:spTree>
    <p:extLst>
      <p:ext uri="{BB962C8B-B14F-4D97-AF65-F5344CB8AC3E}">
        <p14:creationId xmlns:p14="http://schemas.microsoft.com/office/powerpoint/2010/main" val="169674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4ECA9-3970-5E41-97D2-301863ED49C7}"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C4737-1A34-9243-BC24-BCF87A34CDD1}" type="slidenum">
              <a:rPr lang="en-US" smtClean="0"/>
              <a:t>‹#›</a:t>
            </a:fld>
            <a:endParaRPr lang="en-US"/>
          </a:p>
        </p:txBody>
      </p:sp>
    </p:spTree>
    <p:extLst>
      <p:ext uri="{BB962C8B-B14F-4D97-AF65-F5344CB8AC3E}">
        <p14:creationId xmlns:p14="http://schemas.microsoft.com/office/powerpoint/2010/main" val="191326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4ECA9-3970-5E41-97D2-301863ED49C7}"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C4737-1A34-9243-BC24-BCF87A34CDD1}" type="slidenum">
              <a:rPr lang="en-US" smtClean="0"/>
              <a:t>‹#›</a:t>
            </a:fld>
            <a:endParaRPr lang="en-US"/>
          </a:p>
        </p:txBody>
      </p:sp>
    </p:spTree>
    <p:extLst>
      <p:ext uri="{BB962C8B-B14F-4D97-AF65-F5344CB8AC3E}">
        <p14:creationId xmlns:p14="http://schemas.microsoft.com/office/powerpoint/2010/main" val="200064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4ECA9-3970-5E41-97D2-301863ED49C7}"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C4737-1A34-9243-BC24-BCF87A34CDD1}" type="slidenum">
              <a:rPr lang="en-US" smtClean="0"/>
              <a:t>‹#›</a:t>
            </a:fld>
            <a:endParaRPr lang="en-US"/>
          </a:p>
        </p:txBody>
      </p:sp>
    </p:spTree>
    <p:extLst>
      <p:ext uri="{BB962C8B-B14F-4D97-AF65-F5344CB8AC3E}">
        <p14:creationId xmlns:p14="http://schemas.microsoft.com/office/powerpoint/2010/main" val="68215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84ECA9-3970-5E41-97D2-301863ED49C7}"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C4737-1A34-9243-BC24-BCF87A34CDD1}" type="slidenum">
              <a:rPr lang="en-US" smtClean="0"/>
              <a:t>‹#›</a:t>
            </a:fld>
            <a:endParaRPr lang="en-US"/>
          </a:p>
        </p:txBody>
      </p:sp>
    </p:spTree>
    <p:extLst>
      <p:ext uri="{BB962C8B-B14F-4D97-AF65-F5344CB8AC3E}">
        <p14:creationId xmlns:p14="http://schemas.microsoft.com/office/powerpoint/2010/main" val="164334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84ECA9-3970-5E41-97D2-301863ED49C7}"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C4737-1A34-9243-BC24-BCF87A34CDD1}" type="slidenum">
              <a:rPr lang="en-US" smtClean="0"/>
              <a:t>‹#›</a:t>
            </a:fld>
            <a:endParaRPr lang="en-US"/>
          </a:p>
        </p:txBody>
      </p:sp>
    </p:spTree>
    <p:extLst>
      <p:ext uri="{BB962C8B-B14F-4D97-AF65-F5344CB8AC3E}">
        <p14:creationId xmlns:p14="http://schemas.microsoft.com/office/powerpoint/2010/main" val="87152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84ECA9-3970-5E41-97D2-301863ED49C7}"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4C4737-1A34-9243-BC24-BCF87A34CDD1}" type="slidenum">
              <a:rPr lang="en-US" smtClean="0"/>
              <a:t>‹#›</a:t>
            </a:fld>
            <a:endParaRPr lang="en-US"/>
          </a:p>
        </p:txBody>
      </p:sp>
    </p:spTree>
    <p:extLst>
      <p:ext uri="{BB962C8B-B14F-4D97-AF65-F5344CB8AC3E}">
        <p14:creationId xmlns:p14="http://schemas.microsoft.com/office/powerpoint/2010/main" val="187176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84ECA9-3970-5E41-97D2-301863ED49C7}"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4C4737-1A34-9243-BC24-BCF87A34CDD1}" type="slidenum">
              <a:rPr lang="en-US" smtClean="0"/>
              <a:t>‹#›</a:t>
            </a:fld>
            <a:endParaRPr lang="en-US"/>
          </a:p>
        </p:txBody>
      </p:sp>
    </p:spTree>
    <p:extLst>
      <p:ext uri="{BB962C8B-B14F-4D97-AF65-F5344CB8AC3E}">
        <p14:creationId xmlns:p14="http://schemas.microsoft.com/office/powerpoint/2010/main" val="27167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4ECA9-3970-5E41-97D2-301863ED49C7}"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4C4737-1A34-9243-BC24-BCF87A34CDD1}" type="slidenum">
              <a:rPr lang="en-US" smtClean="0"/>
              <a:t>‹#›</a:t>
            </a:fld>
            <a:endParaRPr lang="en-US"/>
          </a:p>
        </p:txBody>
      </p:sp>
    </p:spTree>
    <p:extLst>
      <p:ext uri="{BB962C8B-B14F-4D97-AF65-F5344CB8AC3E}">
        <p14:creationId xmlns:p14="http://schemas.microsoft.com/office/powerpoint/2010/main" val="41901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4ECA9-3970-5E41-97D2-301863ED49C7}"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C4737-1A34-9243-BC24-BCF87A34CDD1}" type="slidenum">
              <a:rPr lang="en-US" smtClean="0"/>
              <a:t>‹#›</a:t>
            </a:fld>
            <a:endParaRPr lang="en-US"/>
          </a:p>
        </p:txBody>
      </p:sp>
    </p:spTree>
    <p:extLst>
      <p:ext uri="{BB962C8B-B14F-4D97-AF65-F5344CB8AC3E}">
        <p14:creationId xmlns:p14="http://schemas.microsoft.com/office/powerpoint/2010/main" val="86511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4ECA9-3970-5E41-97D2-301863ED49C7}"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C4737-1A34-9243-BC24-BCF87A34CDD1}" type="slidenum">
              <a:rPr lang="en-US" smtClean="0"/>
              <a:t>‹#›</a:t>
            </a:fld>
            <a:endParaRPr lang="en-US"/>
          </a:p>
        </p:txBody>
      </p:sp>
    </p:spTree>
    <p:extLst>
      <p:ext uri="{BB962C8B-B14F-4D97-AF65-F5344CB8AC3E}">
        <p14:creationId xmlns:p14="http://schemas.microsoft.com/office/powerpoint/2010/main" val="15830956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4ECA9-3970-5E41-97D2-301863ED49C7}" type="datetimeFigureOut">
              <a:rPr lang="en-US" smtClean="0"/>
              <a:t>3/4/16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C4737-1A34-9243-BC24-BCF87A34CDD1}" type="slidenum">
              <a:rPr lang="en-US" smtClean="0"/>
              <a:t>‹#›</a:t>
            </a:fld>
            <a:endParaRPr lang="en-US"/>
          </a:p>
        </p:txBody>
      </p:sp>
    </p:spTree>
    <p:extLst>
      <p:ext uri="{BB962C8B-B14F-4D97-AF65-F5344CB8AC3E}">
        <p14:creationId xmlns:p14="http://schemas.microsoft.com/office/powerpoint/2010/main" val="962232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2273" y="3612995"/>
            <a:ext cx="634568" cy="443900"/>
          </a:xfrm>
          <a:prstGeom prst="rect">
            <a:avLst/>
          </a:prstGeom>
        </p:spPr>
      </p:pic>
    </p:spTree>
    <p:extLst>
      <p:ext uri="{BB962C8B-B14F-4D97-AF65-F5344CB8AC3E}">
        <p14:creationId xmlns:p14="http://schemas.microsoft.com/office/powerpoint/2010/main" val="58132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28650" y="1279523"/>
            <a:ext cx="7886700" cy="1325563"/>
          </a:xfrm>
        </p:spPr>
        <p:txBody>
          <a:bodyPr>
            <a:normAutofit/>
          </a:bodyPr>
          <a:lstStyle/>
          <a:p>
            <a:r>
              <a:rPr lang="en-US" sz="3600" b="1" dirty="0">
                <a:solidFill>
                  <a:schemeClr val="bg1"/>
                </a:solidFill>
                <a:latin typeface="+mn-lt"/>
              </a:rPr>
              <a:t>SUCCESS PRINICPLE</a:t>
            </a:r>
            <a:endParaRPr lang="en-US" sz="3600" dirty="0">
              <a:solidFill>
                <a:schemeClr val="bg1"/>
              </a:solidFill>
              <a:latin typeface="+mn-lt"/>
            </a:endParaRPr>
          </a:p>
        </p:txBody>
      </p:sp>
      <p:sp>
        <p:nvSpPr>
          <p:cNvPr id="3" name="Content Placeholder 2"/>
          <p:cNvSpPr>
            <a:spLocks noGrp="1"/>
          </p:cNvSpPr>
          <p:nvPr>
            <p:ph idx="1"/>
          </p:nvPr>
        </p:nvSpPr>
        <p:spPr>
          <a:xfrm>
            <a:off x="628650" y="2268969"/>
            <a:ext cx="7886700" cy="2912630"/>
          </a:xfrm>
        </p:spPr>
        <p:txBody>
          <a:bodyPr>
            <a:normAutofit/>
          </a:bodyPr>
          <a:lstStyle/>
          <a:p>
            <a:pPr marL="0" indent="0" algn="ctr">
              <a:lnSpc>
                <a:spcPct val="100000"/>
              </a:lnSpc>
              <a:buNone/>
            </a:pPr>
            <a:r>
              <a:rPr lang="en-US" sz="3200" dirty="0"/>
              <a:t> </a:t>
            </a:r>
          </a:p>
          <a:p>
            <a:pPr marL="0" indent="0" algn="ctr">
              <a:lnSpc>
                <a:spcPct val="100000"/>
              </a:lnSpc>
              <a:buNone/>
            </a:pPr>
            <a:r>
              <a:rPr lang="en-US" sz="3200" dirty="0"/>
              <a:t>The courageous woman follows the Giraffe Principle—you have to stick your neck out if you want to reach your goal!  We can do this—by God’s grace and with His Spirit.</a:t>
            </a:r>
          </a:p>
        </p:txBody>
      </p:sp>
    </p:spTree>
    <p:extLst>
      <p:ext uri="{BB962C8B-B14F-4D97-AF65-F5344CB8AC3E}">
        <p14:creationId xmlns:p14="http://schemas.microsoft.com/office/powerpoint/2010/main" val="30913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545523" y="1251814"/>
            <a:ext cx="7886700" cy="1325563"/>
          </a:xfrm>
        </p:spPr>
        <p:txBody>
          <a:bodyPr>
            <a:normAutofit/>
          </a:bodyPr>
          <a:lstStyle/>
          <a:p>
            <a:pPr algn="ctr"/>
            <a:r>
              <a:rPr lang="en-US" sz="4000" b="1" dirty="0">
                <a:solidFill>
                  <a:srgbClr val="7030A0"/>
                </a:solidFill>
                <a:latin typeface="+mn-lt"/>
              </a:rPr>
              <a:t>MY PRAYER FOR TODAY</a:t>
            </a:r>
            <a:endParaRPr lang="en-US" sz="4000" dirty="0">
              <a:solidFill>
                <a:srgbClr val="7030A0"/>
              </a:solidFill>
              <a:latin typeface="+mn-lt"/>
            </a:endParaRPr>
          </a:p>
        </p:txBody>
      </p:sp>
      <p:sp>
        <p:nvSpPr>
          <p:cNvPr id="3" name="Content Placeholder 2"/>
          <p:cNvSpPr>
            <a:spLocks noGrp="1"/>
          </p:cNvSpPr>
          <p:nvPr>
            <p:ph idx="1"/>
          </p:nvPr>
        </p:nvSpPr>
        <p:spPr>
          <a:xfrm>
            <a:off x="628650" y="2407514"/>
            <a:ext cx="7886700" cy="4351338"/>
          </a:xfrm>
        </p:spPr>
        <p:txBody>
          <a:bodyPr/>
          <a:lstStyle/>
          <a:p>
            <a:pPr marL="0" indent="0" algn="ctr">
              <a:buNone/>
            </a:pPr>
            <a:r>
              <a:rPr lang="en-US" dirty="0"/>
              <a:t>Dear God, Thank You for Your promises that tell us You will be with me. Thank You for the encouraging words I read in the book of Joshua. Help me to write them in my heart and mind, and help me to recall them whenever I am afraid or nervous to move forward. Give me a strong and courageous heart to step out in faith, trusting and knowing that you will always be there. Help me to speak up for the hurting; and to touch with love all those who seek direction and help. God, grant me a full measure of Your Holy Spirit today and every day.</a:t>
            </a:r>
          </a:p>
        </p:txBody>
      </p:sp>
    </p:spTree>
    <p:extLst>
      <p:ext uri="{BB962C8B-B14F-4D97-AF65-F5344CB8AC3E}">
        <p14:creationId xmlns:p14="http://schemas.microsoft.com/office/powerpoint/2010/main" val="207498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312254" cy="7299325"/>
          </a:xfrm>
        </p:spPr>
      </p:pic>
      <p:sp>
        <p:nvSpPr>
          <p:cNvPr id="2" name="Title 1"/>
          <p:cNvSpPr>
            <a:spLocks noGrp="1"/>
          </p:cNvSpPr>
          <p:nvPr>
            <p:ph type="title"/>
          </p:nvPr>
        </p:nvSpPr>
        <p:spPr>
          <a:xfrm>
            <a:off x="157596" y="5131089"/>
            <a:ext cx="9041823" cy="1325563"/>
          </a:xfrm>
        </p:spPr>
        <p:txBody>
          <a:bodyPr>
            <a:normAutofit/>
          </a:bodyPr>
          <a:lstStyle/>
          <a:p>
            <a:pPr algn="ctr"/>
            <a:r>
              <a:rPr lang="en-US" sz="4000" b="1" dirty="0">
                <a:solidFill>
                  <a:schemeClr val="accent4">
                    <a:lumMod val="60000"/>
                    <a:lumOff val="40000"/>
                  </a:schemeClr>
                </a:solidFill>
                <a:latin typeface="+mn-lt"/>
              </a:rPr>
              <a:t>A </a:t>
            </a:r>
            <a:r>
              <a:rPr lang="en-US" sz="4000" b="1" i="1" dirty="0">
                <a:solidFill>
                  <a:schemeClr val="accent4">
                    <a:lumMod val="60000"/>
                    <a:lumOff val="40000"/>
                  </a:schemeClr>
                </a:solidFill>
                <a:latin typeface="Palatino Linotype" charset="0"/>
                <a:ea typeface="Palatino Linotype" charset="0"/>
                <a:cs typeface="Palatino Linotype" charset="0"/>
              </a:rPr>
              <a:t>C</a:t>
            </a:r>
            <a:r>
              <a:rPr lang="en-US" sz="4000" b="1" i="1" dirty="0" smtClean="0">
                <a:solidFill>
                  <a:schemeClr val="accent4">
                    <a:lumMod val="60000"/>
                    <a:lumOff val="40000"/>
                  </a:schemeClr>
                </a:solidFill>
                <a:latin typeface="Palatino Linotype" charset="0"/>
                <a:ea typeface="Palatino Linotype" charset="0"/>
                <a:cs typeface="Palatino Linotype" charset="0"/>
              </a:rPr>
              <a:t>ourageous</a:t>
            </a:r>
            <a:r>
              <a:rPr lang="en-US" sz="4000" b="1" dirty="0" smtClean="0">
                <a:solidFill>
                  <a:schemeClr val="accent4">
                    <a:lumMod val="60000"/>
                    <a:lumOff val="40000"/>
                  </a:schemeClr>
                </a:solidFill>
                <a:latin typeface="+mn-lt"/>
              </a:rPr>
              <a:t> </a:t>
            </a:r>
            <a:r>
              <a:rPr lang="en-US" sz="4000" b="1" dirty="0">
                <a:solidFill>
                  <a:schemeClr val="accent4">
                    <a:lumMod val="60000"/>
                    <a:lumOff val="40000"/>
                  </a:schemeClr>
                </a:solidFill>
                <a:latin typeface="+mn-lt"/>
              </a:rPr>
              <a:t>W</a:t>
            </a:r>
            <a:r>
              <a:rPr lang="en-US" sz="4000" b="1" dirty="0" smtClean="0">
                <a:solidFill>
                  <a:schemeClr val="accent4">
                    <a:lumMod val="60000"/>
                    <a:lumOff val="40000"/>
                  </a:schemeClr>
                </a:solidFill>
                <a:latin typeface="+mn-lt"/>
              </a:rPr>
              <a:t>oman: </a:t>
            </a:r>
            <a:r>
              <a:rPr lang="en-US" sz="4000" b="1" i="1" dirty="0" smtClean="0">
                <a:solidFill>
                  <a:schemeClr val="bg1"/>
                </a:solidFill>
                <a:latin typeface="Palatino Linotype" charset="0"/>
                <a:ea typeface="Palatino Linotype" charset="0"/>
                <a:cs typeface="Palatino Linotype" charset="0"/>
              </a:rPr>
              <a:t>Lesson 12</a:t>
            </a:r>
            <a:endParaRPr lang="en-US" sz="4000" i="1" dirty="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51775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323850" y="2795440"/>
            <a:ext cx="8541901" cy="3716196"/>
          </a:xfrm>
        </p:spPr>
        <p:txBody>
          <a:bodyPr>
            <a:noAutofit/>
          </a:bodyPr>
          <a:lstStyle/>
          <a:p>
            <a:pPr marL="0" indent="0" algn="ctr">
              <a:lnSpc>
                <a:spcPct val="100000"/>
              </a:lnSpc>
              <a:buNone/>
            </a:pPr>
            <a:r>
              <a:rPr lang="en-US" sz="3200" dirty="0"/>
              <a:t>“I will be with you; I will never leave you nor forsake </a:t>
            </a:r>
            <a:r>
              <a:rPr lang="en-US" sz="3200" dirty="0" smtClean="0"/>
              <a:t>you…Be </a:t>
            </a:r>
            <a:r>
              <a:rPr lang="en-US" sz="3200" dirty="0"/>
              <a:t>strong and courageous.</a:t>
            </a:r>
          </a:p>
          <a:p>
            <a:pPr marL="0" indent="0" algn="ctr">
              <a:lnSpc>
                <a:spcPct val="100000"/>
              </a:lnSpc>
              <a:buNone/>
            </a:pPr>
            <a:r>
              <a:rPr lang="en-US" sz="3200" dirty="0"/>
              <a:t>Do not be afraid; do not be discouraged, </a:t>
            </a:r>
            <a:r>
              <a:rPr lang="en-US" sz="3200" dirty="0" smtClean="0"/>
              <a:t>for </a:t>
            </a:r>
            <a:r>
              <a:rPr lang="en-US" sz="3200" dirty="0"/>
              <a:t>the Lord your God will be with you wherever you go.”</a:t>
            </a:r>
          </a:p>
          <a:p>
            <a:pPr marL="0" indent="0" algn="ctr">
              <a:lnSpc>
                <a:spcPct val="100000"/>
              </a:lnSpc>
              <a:buNone/>
            </a:pPr>
            <a:r>
              <a:rPr lang="en-US" dirty="0"/>
              <a:t>Joshua 1:5, 9</a:t>
            </a:r>
          </a:p>
        </p:txBody>
      </p:sp>
    </p:spTree>
    <p:extLst>
      <p:ext uri="{BB962C8B-B14F-4D97-AF65-F5344CB8AC3E}">
        <p14:creationId xmlns:p14="http://schemas.microsoft.com/office/powerpoint/2010/main" val="60667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FEAR HOLDS US BACK</a:t>
            </a:r>
            <a:r>
              <a:rPr lang="en-US" dirty="0"/>
              <a:t/>
            </a:r>
            <a:br>
              <a:rPr lang="en-US" dirty="0"/>
            </a:br>
            <a:r>
              <a:rPr lang="en-US" b="1" dirty="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628650" y="2823149"/>
            <a:ext cx="7886700" cy="2552411"/>
          </a:xfrm>
        </p:spPr>
        <p:txBody>
          <a:bodyPr>
            <a:noAutofit/>
          </a:bodyPr>
          <a:lstStyle/>
          <a:p>
            <a:pPr marL="0" indent="0" algn="ctr">
              <a:lnSpc>
                <a:spcPct val="100000"/>
              </a:lnSpc>
              <a:buNone/>
            </a:pPr>
            <a:r>
              <a:rPr lang="en-US" sz="3200" dirty="0"/>
              <a:t>. One writer defines courage as “fear that has said its prayers.” Another suggests that courage is simply “fear holding on a minute longer.” Courage is an act of the will—a choice on our part to go on, to take a risk regardless of our fear.</a:t>
            </a:r>
          </a:p>
        </p:txBody>
      </p:sp>
    </p:spTree>
    <p:extLst>
      <p:ext uri="{BB962C8B-B14F-4D97-AF65-F5344CB8AC3E}">
        <p14:creationId xmlns:p14="http://schemas.microsoft.com/office/powerpoint/2010/main" val="37398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517814" y="1030142"/>
            <a:ext cx="5245677" cy="1325563"/>
          </a:xfrm>
        </p:spPr>
        <p:txBody>
          <a:bodyPr>
            <a:normAutofit/>
          </a:bodyPr>
          <a:lstStyle/>
          <a:p>
            <a:pPr algn="ctr"/>
            <a:r>
              <a:rPr lang="en-US" sz="3600" b="1" dirty="0">
                <a:solidFill>
                  <a:schemeClr val="bg1"/>
                </a:solidFill>
                <a:latin typeface="+mn-lt"/>
              </a:rPr>
              <a:t>SUCCESSFUL WOMEN </a:t>
            </a:r>
            <a:r>
              <a:rPr lang="en-US" sz="3600" b="1" dirty="0" smtClean="0">
                <a:solidFill>
                  <a:schemeClr val="bg1"/>
                </a:solidFill>
                <a:latin typeface="+mn-lt"/>
              </a:rPr>
              <a:t/>
            </a:r>
            <a:br>
              <a:rPr lang="en-US" sz="3600" b="1" dirty="0" smtClean="0">
                <a:solidFill>
                  <a:schemeClr val="bg1"/>
                </a:solidFill>
                <a:latin typeface="+mn-lt"/>
              </a:rPr>
            </a:br>
            <a:r>
              <a:rPr lang="en-US" sz="3600" b="1" dirty="0" smtClean="0">
                <a:solidFill>
                  <a:schemeClr val="bg1"/>
                </a:solidFill>
                <a:latin typeface="+mn-lt"/>
              </a:rPr>
              <a:t>ARE </a:t>
            </a:r>
            <a:r>
              <a:rPr lang="en-US" sz="3600" b="1" dirty="0">
                <a:solidFill>
                  <a:schemeClr val="bg1"/>
                </a:solidFill>
                <a:latin typeface="+mn-lt"/>
              </a:rPr>
              <a:t>RISK TAKERS</a:t>
            </a:r>
            <a:endParaRPr lang="en-US" sz="3600" dirty="0">
              <a:solidFill>
                <a:schemeClr val="bg1"/>
              </a:solidFill>
              <a:latin typeface="+mn-lt"/>
            </a:endParaRPr>
          </a:p>
        </p:txBody>
      </p:sp>
      <p:sp>
        <p:nvSpPr>
          <p:cNvPr id="3" name="Content Placeholder 2"/>
          <p:cNvSpPr>
            <a:spLocks noGrp="1"/>
          </p:cNvSpPr>
          <p:nvPr>
            <p:ph idx="1"/>
          </p:nvPr>
        </p:nvSpPr>
        <p:spPr>
          <a:xfrm>
            <a:off x="628650" y="3266494"/>
            <a:ext cx="7886700" cy="1693433"/>
          </a:xfrm>
        </p:spPr>
        <p:txBody>
          <a:bodyPr>
            <a:normAutofit/>
          </a:bodyPr>
          <a:lstStyle/>
          <a:p>
            <a:pPr marL="0" indent="0" algn="ctr">
              <a:lnSpc>
                <a:spcPct val="100000"/>
              </a:lnSpc>
              <a:buNone/>
            </a:pPr>
            <a:r>
              <a:rPr lang="en-US" sz="3200" dirty="0"/>
              <a:t>Every successful woman has been willing to risk failure that she might gain success. </a:t>
            </a:r>
          </a:p>
        </p:txBody>
      </p:sp>
    </p:spTree>
    <p:extLst>
      <p:ext uri="{BB962C8B-B14F-4D97-AF65-F5344CB8AC3E}">
        <p14:creationId xmlns:p14="http://schemas.microsoft.com/office/powerpoint/2010/main" val="198221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28650" y="1501195"/>
            <a:ext cx="7886700" cy="1325563"/>
          </a:xfrm>
        </p:spPr>
        <p:txBody>
          <a:bodyPr>
            <a:normAutofit/>
          </a:bodyPr>
          <a:lstStyle/>
          <a:p>
            <a:r>
              <a:rPr lang="en-US" sz="3600" b="1" dirty="0">
                <a:solidFill>
                  <a:schemeClr val="bg1"/>
                </a:solidFill>
                <a:latin typeface="+mn-lt"/>
              </a:rPr>
              <a:t>DEFINITION OF COURAGE</a:t>
            </a:r>
            <a:r>
              <a:rPr lang="en-US" sz="3600" dirty="0">
                <a:solidFill>
                  <a:schemeClr val="bg1"/>
                </a:solidFill>
                <a:latin typeface="+mn-lt"/>
              </a:rPr>
              <a:t/>
            </a:r>
            <a:br>
              <a:rPr lang="en-US" sz="3600" dirty="0">
                <a:solidFill>
                  <a:schemeClr val="bg1"/>
                </a:solidFill>
                <a:latin typeface="+mn-lt"/>
              </a:rPr>
            </a:br>
            <a:r>
              <a:rPr lang="en-US" sz="3600" b="1" dirty="0">
                <a:solidFill>
                  <a:schemeClr val="bg1"/>
                </a:solidFill>
                <a:latin typeface="+mn-lt"/>
              </a:rPr>
              <a:t> </a:t>
            </a:r>
            <a:endParaRPr lang="en-US" sz="3600" dirty="0">
              <a:solidFill>
                <a:schemeClr val="bg1"/>
              </a:solidFill>
              <a:latin typeface="+mn-lt"/>
            </a:endParaRPr>
          </a:p>
        </p:txBody>
      </p:sp>
      <p:sp>
        <p:nvSpPr>
          <p:cNvPr id="3" name="Content Placeholder 2"/>
          <p:cNvSpPr>
            <a:spLocks noGrp="1"/>
          </p:cNvSpPr>
          <p:nvPr>
            <p:ph idx="1"/>
          </p:nvPr>
        </p:nvSpPr>
        <p:spPr>
          <a:xfrm>
            <a:off x="684068" y="2521527"/>
            <a:ext cx="7886700" cy="4378033"/>
          </a:xfrm>
        </p:spPr>
        <p:txBody>
          <a:bodyPr>
            <a:normAutofit fontScale="92500"/>
          </a:bodyPr>
          <a:lstStyle/>
          <a:p>
            <a:pPr marL="0" indent="0" algn="ctr">
              <a:lnSpc>
                <a:spcPct val="110000"/>
              </a:lnSpc>
              <a:buNone/>
            </a:pPr>
            <a:r>
              <a:rPr lang="en-US" dirty="0" smtClean="0"/>
              <a:t>Courage </a:t>
            </a:r>
            <a:r>
              <a:rPr lang="en-US" dirty="0"/>
              <a:t>is demonstrated in many ways. It can be seen in the face of one who is struggling with cancer; in the eyes of another who struggles to carry on after the death of her companion for 40 years; in the forgiveness of one whose husband has been unfaithful; in the devotion of a woman pastor as she obeys God’s call in spite of prejudice; in a woman who tries single-handedly to raise three children and keep food on the table.</a:t>
            </a:r>
          </a:p>
          <a:p>
            <a:pPr marL="0" indent="0" algn="ctr">
              <a:lnSpc>
                <a:spcPct val="110000"/>
              </a:lnSpc>
              <a:buNone/>
            </a:pPr>
            <a:r>
              <a:rPr lang="en-US" dirty="0"/>
              <a:t> </a:t>
            </a:r>
          </a:p>
          <a:p>
            <a:pPr marL="0" indent="0" algn="ctr">
              <a:lnSpc>
                <a:spcPct val="110000"/>
              </a:lnSpc>
              <a:buNone/>
            </a:pPr>
            <a:endParaRPr lang="en-US" dirty="0"/>
          </a:p>
        </p:txBody>
      </p:sp>
    </p:spTree>
    <p:extLst>
      <p:ext uri="{BB962C8B-B14F-4D97-AF65-F5344CB8AC3E}">
        <p14:creationId xmlns:p14="http://schemas.microsoft.com/office/powerpoint/2010/main" val="135409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28650" y="1501195"/>
            <a:ext cx="7886700" cy="1325563"/>
          </a:xfrm>
        </p:spPr>
        <p:txBody>
          <a:bodyPr>
            <a:normAutofit/>
          </a:bodyPr>
          <a:lstStyle/>
          <a:p>
            <a:r>
              <a:rPr lang="en-US" sz="3600" b="1" dirty="0">
                <a:solidFill>
                  <a:schemeClr val="bg1"/>
                </a:solidFill>
                <a:latin typeface="+mn-lt"/>
              </a:rPr>
              <a:t>HOW TO HAVE COURAGE</a:t>
            </a:r>
            <a:r>
              <a:rPr lang="en-US" sz="3600" dirty="0">
                <a:solidFill>
                  <a:schemeClr val="bg1"/>
                </a:solidFill>
                <a:latin typeface="+mn-lt"/>
              </a:rPr>
              <a:t/>
            </a:r>
            <a:br>
              <a:rPr lang="en-US" sz="3600" dirty="0">
                <a:solidFill>
                  <a:schemeClr val="bg1"/>
                </a:solidFill>
                <a:latin typeface="+mn-lt"/>
              </a:rPr>
            </a:br>
            <a:r>
              <a:rPr lang="en-US" sz="3600" b="1" dirty="0">
                <a:solidFill>
                  <a:schemeClr val="bg1"/>
                </a:solidFill>
                <a:latin typeface="+mn-lt"/>
              </a:rPr>
              <a:t> </a:t>
            </a:r>
            <a:endParaRPr lang="en-US" sz="3600" dirty="0">
              <a:solidFill>
                <a:schemeClr val="bg1"/>
              </a:solidFill>
              <a:latin typeface="+mn-lt"/>
            </a:endParaRPr>
          </a:p>
        </p:txBody>
      </p:sp>
      <p:sp>
        <p:nvSpPr>
          <p:cNvPr id="3" name="Content Placeholder 2"/>
          <p:cNvSpPr>
            <a:spLocks noGrp="1"/>
          </p:cNvSpPr>
          <p:nvPr>
            <p:ph idx="1"/>
          </p:nvPr>
        </p:nvSpPr>
        <p:spPr>
          <a:xfrm>
            <a:off x="1071994" y="2933985"/>
            <a:ext cx="7886700" cy="2607832"/>
          </a:xfrm>
        </p:spPr>
        <p:txBody>
          <a:bodyPr>
            <a:normAutofit/>
          </a:bodyPr>
          <a:lstStyle/>
          <a:p>
            <a:pPr marL="514350" indent="-514350">
              <a:lnSpc>
                <a:spcPct val="100000"/>
              </a:lnSpc>
              <a:buFont typeface="+mj-lt"/>
              <a:buAutoNum type="arabicPeriod"/>
            </a:pPr>
            <a:r>
              <a:rPr lang="en-US" sz="3200" b="1" dirty="0" smtClean="0"/>
              <a:t>Talk  courage</a:t>
            </a:r>
          </a:p>
          <a:p>
            <a:pPr marL="514350" indent="-514350">
              <a:lnSpc>
                <a:spcPct val="100000"/>
              </a:lnSpc>
              <a:buFont typeface="+mj-lt"/>
              <a:buAutoNum type="arabicPeriod"/>
            </a:pPr>
            <a:r>
              <a:rPr lang="en-US" sz="3200" b="1" dirty="0" smtClean="0"/>
              <a:t>Praise God</a:t>
            </a:r>
          </a:p>
          <a:p>
            <a:pPr marL="514350" indent="-514350">
              <a:lnSpc>
                <a:spcPct val="100000"/>
              </a:lnSpc>
              <a:buFont typeface="+mj-lt"/>
              <a:buAutoNum type="arabicPeriod"/>
            </a:pPr>
            <a:r>
              <a:rPr lang="en-US" sz="3200" b="1" dirty="0" smtClean="0"/>
              <a:t>Have faith in God’s promises</a:t>
            </a:r>
          </a:p>
          <a:p>
            <a:pPr marL="514350" indent="-514350">
              <a:lnSpc>
                <a:spcPct val="100000"/>
              </a:lnSpc>
              <a:buFont typeface="+mj-lt"/>
              <a:buAutoNum type="arabicPeriod"/>
            </a:pPr>
            <a:r>
              <a:rPr lang="en-US" sz="3200" b="1" dirty="0" smtClean="0"/>
              <a:t>Accept the gift of the Holy Spirit</a:t>
            </a:r>
          </a:p>
          <a:p>
            <a:pPr marL="514350" indent="-514350">
              <a:lnSpc>
                <a:spcPct val="100000"/>
              </a:lnSpc>
              <a:buFont typeface="+mj-lt"/>
              <a:buAutoNum type="arabicPeriod"/>
            </a:pPr>
            <a:endParaRPr lang="en-US" sz="3200" b="1" dirty="0" smtClean="0"/>
          </a:p>
          <a:p>
            <a:pPr marL="514350" indent="-514350">
              <a:lnSpc>
                <a:spcPct val="100000"/>
              </a:lnSpc>
              <a:buFont typeface="+mj-lt"/>
              <a:buAutoNum type="arabicPeriod"/>
            </a:pPr>
            <a:endParaRPr lang="en-US" sz="3200" b="1" dirty="0" smtClean="0"/>
          </a:p>
          <a:p>
            <a:pPr marL="514350" indent="-514350">
              <a:lnSpc>
                <a:spcPct val="100000"/>
              </a:lnSpc>
              <a:buFont typeface="+mj-lt"/>
              <a:buAutoNum type="arabicPeriod"/>
            </a:pPr>
            <a:endParaRPr lang="en-US" sz="3200" b="1" dirty="0"/>
          </a:p>
        </p:txBody>
      </p:sp>
    </p:spTree>
    <p:extLst>
      <p:ext uri="{BB962C8B-B14F-4D97-AF65-F5344CB8AC3E}">
        <p14:creationId xmlns:p14="http://schemas.microsoft.com/office/powerpoint/2010/main" val="1957007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28650" y="1251814"/>
            <a:ext cx="7886700" cy="1325563"/>
          </a:xfrm>
        </p:spPr>
        <p:txBody>
          <a:bodyPr>
            <a:normAutofit/>
          </a:bodyPr>
          <a:lstStyle/>
          <a:p>
            <a:r>
              <a:rPr lang="en-US" sz="3600" b="1" dirty="0" smtClean="0">
                <a:solidFill>
                  <a:schemeClr val="bg1"/>
                </a:solidFill>
                <a:latin typeface="+mn-lt"/>
              </a:rPr>
              <a:t>RATE YOURSELF</a:t>
            </a:r>
            <a:endParaRPr lang="en-US" sz="3600" b="1" dirty="0">
              <a:solidFill>
                <a:schemeClr val="bg1"/>
              </a:solidFill>
              <a:latin typeface="+mn-lt"/>
            </a:endParaRPr>
          </a:p>
        </p:txBody>
      </p:sp>
      <p:sp>
        <p:nvSpPr>
          <p:cNvPr id="3" name="Content Placeholder 2"/>
          <p:cNvSpPr>
            <a:spLocks noGrp="1"/>
          </p:cNvSpPr>
          <p:nvPr>
            <p:ph idx="1"/>
          </p:nvPr>
        </p:nvSpPr>
        <p:spPr>
          <a:xfrm>
            <a:off x="628650" y="3100239"/>
            <a:ext cx="7886700" cy="1665720"/>
          </a:xfrm>
        </p:spPr>
        <p:txBody>
          <a:bodyPr>
            <a:normAutofit/>
          </a:bodyPr>
          <a:lstStyle/>
          <a:p>
            <a:pPr marL="0" indent="0" algn="ctr">
              <a:lnSpc>
                <a:spcPct val="100000"/>
              </a:lnSpc>
              <a:buNone/>
            </a:pPr>
            <a:r>
              <a:rPr lang="en-US" sz="3200" dirty="0"/>
              <a:t>Check the areas of your life in which you feel a need for courage at the present time.</a:t>
            </a:r>
          </a:p>
        </p:txBody>
      </p:sp>
    </p:spTree>
    <p:extLst>
      <p:ext uri="{BB962C8B-B14F-4D97-AF65-F5344CB8AC3E}">
        <p14:creationId xmlns:p14="http://schemas.microsoft.com/office/powerpoint/2010/main" val="167685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74470" y="1307232"/>
            <a:ext cx="7886700" cy="1325563"/>
          </a:xfrm>
        </p:spPr>
        <p:txBody>
          <a:bodyPr>
            <a:normAutofit/>
          </a:bodyPr>
          <a:lstStyle/>
          <a:p>
            <a:r>
              <a:rPr lang="en-US" sz="3600" b="1" dirty="0">
                <a:solidFill>
                  <a:schemeClr val="bg1"/>
                </a:solidFill>
                <a:latin typeface="+mn-lt"/>
              </a:rPr>
              <a:t>PERSONAL GROWTH </a:t>
            </a:r>
            <a:r>
              <a:rPr lang="en-US" sz="3600" b="1" dirty="0" smtClean="0">
                <a:solidFill>
                  <a:schemeClr val="bg1"/>
                </a:solidFill>
                <a:latin typeface="+mn-lt"/>
              </a:rPr>
              <a:t>EXERCISES</a:t>
            </a:r>
            <a:endParaRPr lang="en-US" sz="3600" dirty="0">
              <a:solidFill>
                <a:schemeClr val="bg1"/>
              </a:solidFill>
              <a:latin typeface="+mn-lt"/>
            </a:endParaRPr>
          </a:p>
        </p:txBody>
      </p:sp>
      <p:sp>
        <p:nvSpPr>
          <p:cNvPr id="3" name="Content Placeholder 2"/>
          <p:cNvSpPr>
            <a:spLocks noGrp="1"/>
          </p:cNvSpPr>
          <p:nvPr>
            <p:ph idx="1"/>
          </p:nvPr>
        </p:nvSpPr>
        <p:spPr>
          <a:xfrm>
            <a:off x="1044286" y="2878567"/>
            <a:ext cx="7268442" cy="2635541"/>
          </a:xfrm>
        </p:spPr>
        <p:txBody>
          <a:bodyPr>
            <a:noAutofit/>
          </a:bodyPr>
          <a:lstStyle/>
          <a:p>
            <a:pPr marL="0" indent="0" algn="ctr">
              <a:lnSpc>
                <a:spcPct val="100000"/>
              </a:lnSpc>
              <a:buNone/>
            </a:pPr>
            <a:r>
              <a:rPr lang="en-US" sz="3200" dirty="0" smtClean="0"/>
              <a:t>Decide </a:t>
            </a:r>
            <a:r>
              <a:rPr lang="en-US" sz="3200" dirty="0"/>
              <a:t>to take at least one small risk every day for a week. Ask God to help you do what is difficult for you. Claim the following promises to give you courage: Philippians 4:19; Isaiah 41:0; Joshua 1:9; Psalm 27:1</a:t>
            </a:r>
            <a:r>
              <a:rPr lang="en-US" sz="3200" dirty="0" smtClean="0"/>
              <a:t>. (#2)</a:t>
            </a:r>
            <a:endParaRPr lang="en-US" sz="3200" dirty="0"/>
          </a:p>
        </p:txBody>
      </p:sp>
    </p:spTree>
    <p:extLst>
      <p:ext uri="{BB962C8B-B14F-4D97-AF65-F5344CB8AC3E}">
        <p14:creationId xmlns:p14="http://schemas.microsoft.com/office/powerpoint/2010/main" val="659888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TotalTime>
  <Words>630</Words>
  <Application>Microsoft Macintosh PowerPoint</Application>
  <PresentationFormat>On-screen Show (4:3)</PresentationFormat>
  <Paragraphs>130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Palatino Linotype</vt:lpstr>
      <vt:lpstr>Arial</vt:lpstr>
      <vt:lpstr>Office Theme</vt:lpstr>
      <vt:lpstr>PowerPoint Presentation</vt:lpstr>
      <vt:lpstr>A Courageous Woman: Lesson 12</vt:lpstr>
      <vt:lpstr>PowerPoint Presentation</vt:lpstr>
      <vt:lpstr>FEAR HOLDS US BACK  </vt:lpstr>
      <vt:lpstr>SUCCESSFUL WOMEN  ARE RISK TAKERS</vt:lpstr>
      <vt:lpstr>DEFINITION OF COURAGE  </vt:lpstr>
      <vt:lpstr>HOW TO HAVE COURAGE  </vt:lpstr>
      <vt:lpstr>RATE YOURSELF</vt:lpstr>
      <vt:lpstr>PERSONAL GROWTH EXERCISES</vt:lpstr>
      <vt:lpstr>SUCCESS PRINICPLE</vt:lpstr>
      <vt:lpstr>MY PRAYER FOR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7</cp:revision>
  <dcterms:created xsi:type="dcterms:W3CDTF">2016-03-02T15:50:49Z</dcterms:created>
  <dcterms:modified xsi:type="dcterms:W3CDTF">2016-03-04T21:35:50Z</dcterms:modified>
</cp:coreProperties>
</file>